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5" r:id="rId4"/>
    <p:sldId id="266" r:id="rId5"/>
    <p:sldId id="275" r:id="rId6"/>
    <p:sldId id="267" r:id="rId7"/>
    <p:sldId id="260" r:id="rId8"/>
    <p:sldId id="270" r:id="rId9"/>
    <p:sldId id="268" r:id="rId10"/>
    <p:sldId id="273" r:id="rId11"/>
    <p:sldId id="259" r:id="rId12"/>
    <p:sldId id="278" r:id="rId13"/>
    <p:sldId id="277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12" autoAdjust="0"/>
    <p:restoredTop sz="94660"/>
  </p:normalViewPr>
  <p:slideViewPr>
    <p:cSldViewPr>
      <p:cViewPr>
        <p:scale>
          <a:sx n="84" d="100"/>
          <a:sy n="84" d="100"/>
        </p:scale>
        <p:origin x="-7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8374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 smtClean="0"/>
              <a:t>РОЛЬ ОТЦА И МАТЕРИ В ВОСПИТАНИИ РЕБЕНКА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04864"/>
            <a:ext cx="4320480" cy="3672408"/>
          </a:xfrm>
        </p:spPr>
      </p:pic>
    </p:spTree>
    <p:extLst>
      <p:ext uri="{BB962C8B-B14F-4D97-AF65-F5344CB8AC3E}">
        <p14:creationId xmlns:p14="http://schemas.microsoft.com/office/powerpoint/2010/main" val="221683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1052736"/>
            <a:ext cx="7056785" cy="4680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66705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12776"/>
            <a:ext cx="6400800" cy="2808312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Практические рекомендации родителям</a:t>
            </a:r>
            <a:endParaRPr lang="ru-RU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229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1331640" y="1340768"/>
            <a:ext cx="6400800" cy="4289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400" dirty="0" smtClean="0">
                <a:latin typeface="Monotype Corsiva" pitchFamily="66" charset="0"/>
              </a:rPr>
              <a:t>1</a:t>
            </a:r>
            <a:r>
              <a:rPr lang="ru-RU" sz="2400" b="1" i="1" dirty="0" smtClean="0">
                <a:latin typeface="Monotype Corsiva" pitchFamily="66" charset="0"/>
              </a:rPr>
              <a:t>. Научите ребенка любить СЕБЯ. </a:t>
            </a:r>
          </a:p>
          <a:p>
            <a:pPr>
              <a:spcBef>
                <a:spcPts val="0"/>
              </a:spcBef>
            </a:pPr>
            <a:r>
              <a:rPr lang="ru-RU" sz="2400" b="1" i="1" dirty="0" smtClean="0">
                <a:latin typeface="Monotype Corsiva" pitchFamily="66" charset="0"/>
              </a:rPr>
              <a:t>2. Объясняйте причины своего и чужого поведения.</a:t>
            </a:r>
          </a:p>
          <a:p>
            <a:pPr>
              <a:spcBef>
                <a:spcPts val="0"/>
              </a:spcBef>
            </a:pPr>
            <a:r>
              <a:rPr lang="ru-RU" sz="2400" b="1" i="1" dirty="0" smtClean="0">
                <a:latin typeface="Monotype Corsiva" pitchFamily="66" charset="0"/>
              </a:rPr>
              <a:t>3. Научите ребенка общаться с помощь слов.</a:t>
            </a:r>
          </a:p>
          <a:p>
            <a:pPr>
              <a:spcBef>
                <a:spcPts val="0"/>
              </a:spcBef>
            </a:pPr>
            <a:r>
              <a:rPr lang="ru-RU" sz="2400" b="1" i="1" dirty="0" smtClean="0">
                <a:latin typeface="Monotype Corsiva" pitchFamily="66" charset="0"/>
              </a:rPr>
              <a:t>4. Научите ребенка интересоваться и задавать вопросы.</a:t>
            </a:r>
          </a:p>
          <a:p>
            <a:pPr>
              <a:spcBef>
                <a:spcPts val="0"/>
              </a:spcBef>
            </a:pPr>
            <a:r>
              <a:rPr lang="ru-RU" sz="2400" b="1" i="1" dirty="0" smtClean="0">
                <a:latin typeface="Monotype Corsiva" pitchFamily="66" charset="0"/>
              </a:rPr>
              <a:t>5. Научите не боятся неудач</a:t>
            </a:r>
            <a:r>
              <a:rPr lang="ru-RU" sz="2400" dirty="0" smtClean="0">
                <a:latin typeface="Monotype Corsiva" pitchFamily="66" charset="0"/>
              </a:rPr>
              <a:t>.</a:t>
            </a:r>
          </a:p>
          <a:p>
            <a:r>
              <a:rPr lang="ru-RU" sz="2400" dirty="0" smtClean="0">
                <a:latin typeface="Monotype Corsiva" pitchFamily="66" charset="0"/>
              </a:rPr>
              <a:t>6. </a:t>
            </a:r>
            <a:r>
              <a:rPr lang="ru-RU" sz="2400" b="1" i="1" dirty="0" smtClean="0">
                <a:latin typeface="Monotype Corsiva" pitchFamily="66" charset="0"/>
              </a:rPr>
              <a:t>Научите доверять взрослым.</a:t>
            </a:r>
          </a:p>
          <a:p>
            <a:endParaRPr lang="ru-RU" sz="1500" b="1" i="1" dirty="0" smtClean="0"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2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96752"/>
            <a:ext cx="6408712" cy="405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7. Научите своего ребенка думать самостоятельно.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8. Ребенок должен знать, в чем можно полагаться на взрослого.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9. Следует предъявлять детям разумные требования.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10. Избегайте неоправданного применения силы и угроз для контроля над поведением детей.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11. Осторожно используйте порицание и запреты.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b="1" i="1" dirty="0">
                <a:solidFill>
                  <a:prstClr val="black"/>
                </a:solidFill>
                <a:latin typeface="Monotype Corsiva" pitchFamily="66" charset="0"/>
              </a:rPr>
              <a:t>12. Хвалите ребенка за успехи.</a:t>
            </a:r>
          </a:p>
        </p:txBody>
      </p:sp>
    </p:spTree>
    <p:extLst>
      <p:ext uri="{BB962C8B-B14F-4D97-AF65-F5344CB8AC3E}">
        <p14:creationId xmlns:p14="http://schemas.microsoft.com/office/powerpoint/2010/main" val="123195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0297"/>
            <a:ext cx="9171257" cy="686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459432"/>
            <a:ext cx="7200800" cy="331236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Уважаемые родители!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Поддержите в ребенке его стремление к развитию, желание познавать и быть уникальным…Ведь дети – это наше настоящее и будущее!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92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6840759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40591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764704"/>
            <a:ext cx="6400800" cy="4536504"/>
          </a:xfrm>
        </p:spPr>
        <p:txBody>
          <a:bodyPr>
            <a:noAutofit/>
          </a:bodyPr>
          <a:lstStyle/>
          <a:p>
            <a:pPr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i="1" dirty="0" smtClean="0"/>
          </a:p>
          <a:p>
            <a:pPr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latin typeface="Monotype Corsiva" pitchFamily="66" charset="0"/>
              </a:rPr>
              <a:t>Первой </a:t>
            </a:r>
            <a:r>
              <a:rPr lang="ru-RU" sz="2400" b="1" i="1" dirty="0">
                <a:latin typeface="Monotype Corsiva" pitchFamily="66" charset="0"/>
              </a:rPr>
              <a:t>и основной задачей родителей является создание у ребенка уверенности в том, что его любят и о нем заботятся.</a:t>
            </a:r>
          </a:p>
          <a:p>
            <a:pPr indent="0" algn="ctr">
              <a:spcBef>
                <a:spcPts val="1200"/>
              </a:spcBef>
              <a:buNone/>
            </a:pPr>
            <a:r>
              <a:rPr lang="ru-RU" sz="2400" b="1" i="1" dirty="0" smtClean="0">
                <a:latin typeface="Monotype Corsiva" pitchFamily="66" charset="0"/>
              </a:rPr>
              <a:t>Только </a:t>
            </a:r>
            <a:r>
              <a:rPr lang="ru-RU" sz="2400" b="1" i="1" dirty="0">
                <a:latin typeface="Monotype Corsiva" pitchFamily="66" charset="0"/>
              </a:rPr>
              <a:t>при уверенности ребенка в родительской любви и возможно правильное формирование психического мира человека, только на основе любви можно воспитать нравственное поведение, только любовь способна научить любви.</a:t>
            </a:r>
          </a:p>
        </p:txBody>
      </p:sp>
    </p:spTree>
    <p:extLst>
      <p:ext uri="{BB962C8B-B14F-4D97-AF65-F5344CB8AC3E}">
        <p14:creationId xmlns:p14="http://schemas.microsoft.com/office/powerpoint/2010/main" val="323623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6408712" cy="47216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5003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96752"/>
            <a:ext cx="6768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Функция матери </a:t>
            </a:r>
            <a:r>
              <a:rPr lang="ru-RU" sz="3600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– обеспечить ребенку безопасность в жизни.</a:t>
            </a:r>
            <a:endParaRPr lang="ru-RU" sz="3600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Функция отца </a:t>
            </a:r>
            <a:r>
              <a:rPr lang="ru-RU" sz="3600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– учить его, руководить им, чтобы он смог справляться с проблемами, которые ставит перед ребенком то общество, в котором он родился.</a:t>
            </a:r>
            <a:endParaRPr lang="ru-RU" sz="3600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36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59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43658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196752"/>
            <a:ext cx="6400800" cy="4289649"/>
          </a:xfrm>
        </p:spPr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РОЛЬ ОТЦА В ВОСПИТАНИИ РЕБЕНКА:</a:t>
            </a:r>
          </a:p>
          <a:p>
            <a:pPr indent="0" algn="ctr">
              <a:buNone/>
            </a:pP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342900" indent="-34290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200" b="1" dirty="0" smtClean="0">
                <a:latin typeface="Monotype Corsiva" pitchFamily="66" charset="0"/>
              </a:rPr>
              <a:t>Научить ребенка действовать, познавать окружающий мир, ставить перед собой цели и достигать их;</a:t>
            </a:r>
          </a:p>
          <a:p>
            <a:pPr marL="342900" indent="-34290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200" b="1" dirty="0" smtClean="0">
                <a:latin typeface="Monotype Corsiva" pitchFamily="66" charset="0"/>
              </a:rPr>
              <a:t>Привить твердость и серьезность;</a:t>
            </a:r>
          </a:p>
          <a:p>
            <a:pPr marL="342900" indent="-34290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200" b="1" dirty="0" smtClean="0">
                <a:latin typeface="Monotype Corsiva" pitchFamily="66" charset="0"/>
              </a:rPr>
              <a:t>Поддержать в сложной ситуации;</a:t>
            </a:r>
          </a:p>
          <a:p>
            <a:pPr marL="342900" indent="-34290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200" b="1" dirty="0" smtClean="0">
                <a:latin typeface="Monotype Corsiva" pitchFamily="66" charset="0"/>
              </a:rPr>
              <a:t>Научить ребенка справляться с возникающими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200" b="1" dirty="0" smtClean="0">
                <a:latin typeface="Monotype Corsiva" pitchFamily="66" charset="0"/>
              </a:rPr>
              <a:t>проблемами;</a:t>
            </a:r>
          </a:p>
          <a:p>
            <a:pPr marL="342900" indent="-34290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200" b="1" dirty="0" smtClean="0">
                <a:latin typeface="Monotype Corsiva" pitchFamily="66" charset="0"/>
              </a:rPr>
              <a:t>Создать благоприятную атмосферу для гармоничного развития ребенка.</a:t>
            </a:r>
            <a:endParaRPr lang="ru-RU" sz="22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1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1173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7128792" cy="4176464"/>
          </a:xfrm>
        </p:spPr>
        <p:txBody>
          <a:bodyPr>
            <a:normAutofit/>
          </a:bodyPr>
          <a:lstStyle/>
          <a:p>
            <a:pPr indent="0" algn="ctr">
              <a:lnSpc>
                <a:spcPts val="18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Качества хорошего отца</a:t>
            </a:r>
            <a:r>
              <a:rPr lang="ru-RU" sz="2400" b="1" dirty="0" smtClean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:</a:t>
            </a:r>
          </a:p>
          <a:p>
            <a:pPr indent="0" algn="ctr">
              <a:lnSpc>
                <a:spcPts val="1800"/>
              </a:lnSpc>
              <a:spcAft>
                <a:spcPts val="0"/>
              </a:spcAft>
              <a:buNone/>
            </a:pPr>
            <a:endParaRPr lang="ru-RU" sz="2400" b="1" dirty="0" smtClean="0">
              <a:solidFill>
                <a:srgbClr val="000000"/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 indent="0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lang="ru-RU" sz="2400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отец должен быть доступным для малыша;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иметь желание и терпение объяснять незнакомое явление, предметы, опыт…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уметь хвалить за исследование, успешное действие;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включенность в совместную деятельность с ребенком;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ответственность за материальное обеспечение потребностей детей;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pPr indent="450215" algn="just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ea typeface="Times New Roman"/>
                <a:cs typeface="Times New Roman"/>
              </a:rPr>
              <a:t>- осведомленность – всегда с интересом и участием следить за ростом детей.</a:t>
            </a:r>
            <a:endParaRPr lang="ru-RU" sz="2400" b="1" dirty="0">
              <a:latin typeface="Monotype Corsiva" pitchFamily="66" charset="0"/>
              <a:ea typeface="Times New Roman"/>
              <a:cs typeface="Times New Roman"/>
            </a:endParaRPr>
          </a:p>
          <a:p>
            <a:endParaRPr lang="ru-RU" sz="22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71875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7056784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339499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43658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196752"/>
            <a:ext cx="6400800" cy="4289649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РОЛЬ МАТЕРИ В ВОСПИТАНИИ РЕБЕНКА:</a:t>
            </a:r>
          </a:p>
          <a:p>
            <a:pPr indent="0" algn="ctr">
              <a:buNone/>
            </a:pPr>
            <a:endParaRPr lang="ru-RU" dirty="0">
              <a:latin typeface="Monotype Corsiva" pitchFamily="66" charset="0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000" b="1" dirty="0" smtClean="0">
                <a:latin typeface="Monotype Corsiva" pitchFamily="66" charset="0"/>
              </a:rPr>
              <a:t>Адаптировать ребенка к жизни в человеческом мире;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000" b="1" dirty="0" smtClean="0">
                <a:latin typeface="Monotype Corsiva" pitchFamily="66" charset="0"/>
              </a:rPr>
              <a:t>Передать такие навыки как терпение, своевременность, регулярность;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000" b="1" dirty="0" smtClean="0">
                <a:latin typeface="Monotype Corsiva" pitchFamily="66" charset="0"/>
              </a:rPr>
              <a:t>Оградить ребенка от конфликтной ситуации;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000" b="1" dirty="0" smtClean="0">
                <a:latin typeface="Monotype Corsiva" pitchFamily="66" charset="0"/>
              </a:rPr>
              <a:t>Защитить от негатива;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000" b="1" dirty="0" smtClean="0">
                <a:latin typeface="Monotype Corsiva" pitchFamily="66" charset="0"/>
              </a:rPr>
              <a:t>Создать благоприятную атмосферу для полноценного развития ребенка.</a:t>
            </a:r>
            <a:endParaRPr lang="ru-RU" sz="20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1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498</TotalTime>
  <Words>351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Кутюр</vt:lpstr>
      <vt:lpstr>    РОЛЬ ОТЦА И МАТЕРИ В ВОСПИТАНИИ РЕБЕНКА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Практические рекомендации родителям</vt:lpstr>
      <vt:lpstr>Презентация PowerPoint</vt:lpstr>
      <vt:lpstr>Презентация PowerPoint</vt:lpstr>
      <vt:lpstr>Уважаемые родители! Поддержите в ребенке его стремление к развитию, желание познавать и быть уникальным…Ведь дети – это наше настоящее и будущее!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ОТЦА И МАТЕРИ В ВОСПИТАНИИ РЕБЕНКА</dc:title>
  <dc:creator>Табаковы</dc:creator>
  <cp:lastModifiedBy>Родион</cp:lastModifiedBy>
  <cp:revision>30</cp:revision>
  <dcterms:modified xsi:type="dcterms:W3CDTF">2016-09-18T18:37:44Z</dcterms:modified>
</cp:coreProperties>
</file>